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5"/>
  </p:sldMasterIdLst>
  <p:notesMasterIdLst>
    <p:notesMasterId r:id="rId14"/>
  </p:notesMasterIdLst>
  <p:handoutMasterIdLst>
    <p:handoutMasterId r:id="rId15"/>
  </p:handoutMasterIdLst>
  <p:sldIdLst>
    <p:sldId id="256" r:id="rId6"/>
    <p:sldId id="458" r:id="rId7"/>
    <p:sldId id="459" r:id="rId8"/>
    <p:sldId id="460" r:id="rId9"/>
    <p:sldId id="461" r:id="rId10"/>
    <p:sldId id="462" r:id="rId11"/>
    <p:sldId id="463" r:id="rId12"/>
    <p:sldId id="363" r:id="rId13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108055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1pPr>
    <a:lvl2pPr marL="540274" algn="l" defTabSz="108055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2pPr>
    <a:lvl3pPr marL="1080550" algn="l" defTabSz="108055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3pPr>
    <a:lvl4pPr marL="1620825" algn="l" defTabSz="108055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4pPr>
    <a:lvl5pPr marL="2161099" algn="l" defTabSz="108055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5pPr>
    <a:lvl6pPr marL="2701375" algn="l" defTabSz="108055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6pPr>
    <a:lvl7pPr marL="3241650" algn="l" defTabSz="108055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7pPr>
    <a:lvl8pPr marL="3781925" algn="l" defTabSz="108055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8pPr>
    <a:lvl9pPr marL="4322200" algn="l" defTabSz="108055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 Wu" initials="DW" lastIdx="2" clrIdx="0">
    <p:extLst>
      <p:ext uri="{19B8F6BF-5375-455C-9EA6-DF929625EA0E}">
        <p15:presenceInfo xmlns:p15="http://schemas.microsoft.com/office/powerpoint/2012/main" userId="ac0f31cbe9b5d1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9EDEF"/>
    <a:srgbClr val="FFCCCC"/>
    <a:srgbClr val="E4AEB7"/>
    <a:srgbClr val="B2B2B2"/>
    <a:srgbClr val="D8ECDB"/>
    <a:srgbClr val="FF5050"/>
    <a:srgbClr val="CFAFE7"/>
    <a:srgbClr val="B686DA"/>
    <a:srgbClr val="DC94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08" autoAdjust="0"/>
    <p:restoredTop sz="92000" autoAdjust="0"/>
  </p:normalViewPr>
  <p:slideViewPr>
    <p:cSldViewPr snapToGrid="0" snapToObjects="1" showGuides="1">
      <p:cViewPr varScale="1">
        <p:scale>
          <a:sx n="115" d="100"/>
          <a:sy n="115" d="100"/>
        </p:scale>
        <p:origin x="240" y="544"/>
      </p:cViewPr>
      <p:guideLst>
        <p:guide orient="horz" pos="2160"/>
        <p:guide pos="3841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1630" y="-5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F0141-3732-4D57-B2DC-D3AD93A454E7}" type="datetimeFigureOut">
              <a:rPr lang="zh-CN" altLang="en-US" smtClean="0">
                <a:ea typeface="微软雅黑" panose="020B0503020204020204" pitchFamily="34" charset="-122"/>
              </a:rPr>
              <a:pPr/>
              <a:t>2021/12/22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D7D32-51B5-437C-9C66-E29080E9E54A}" type="slidenum">
              <a:rPr lang="zh-CN" altLang="en-US" smtClean="0">
                <a:ea typeface="微软雅黑" panose="020B0503020204020204" pitchFamily="34" charset="-122"/>
              </a:rPr>
              <a:pPr/>
              <a:t>‹#›</a:t>
            </a:fld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6555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5A6CE-42F9-4E01-AD14-17456ACECB09}" type="datetimeFigureOut">
              <a:rPr lang="en-US" smtClean="0"/>
              <a:pPr/>
              <a:t>12/22/21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C575A-FA3C-4170-BDE2-E20A38399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1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0550" rtl="0" eaLnBrk="1" latinLnBrk="0" hangingPunct="1">
      <a:defRPr sz="1467" kern="1200">
        <a:solidFill>
          <a:schemeClr val="tx1"/>
        </a:solidFill>
        <a:latin typeface="+mn-lt"/>
        <a:ea typeface="+mn-ea"/>
        <a:cs typeface="+mn-cs"/>
      </a:defRPr>
    </a:lvl1pPr>
    <a:lvl2pPr marL="540274" algn="l" defTabSz="1080550" rtl="0" eaLnBrk="1" latinLnBrk="0" hangingPunct="1">
      <a:defRPr sz="1467" kern="1200">
        <a:solidFill>
          <a:schemeClr val="tx1"/>
        </a:solidFill>
        <a:latin typeface="+mn-lt"/>
        <a:ea typeface="+mn-ea"/>
        <a:cs typeface="+mn-cs"/>
      </a:defRPr>
    </a:lvl2pPr>
    <a:lvl3pPr marL="1080550" algn="l" defTabSz="1080550" rtl="0" eaLnBrk="1" latinLnBrk="0" hangingPunct="1">
      <a:defRPr sz="1467" kern="1200">
        <a:solidFill>
          <a:schemeClr val="tx1"/>
        </a:solidFill>
        <a:latin typeface="+mn-lt"/>
        <a:ea typeface="+mn-ea"/>
        <a:cs typeface="+mn-cs"/>
      </a:defRPr>
    </a:lvl3pPr>
    <a:lvl4pPr marL="1620825" algn="l" defTabSz="1080550" rtl="0" eaLnBrk="1" latinLnBrk="0" hangingPunct="1">
      <a:defRPr sz="1467" kern="1200">
        <a:solidFill>
          <a:schemeClr val="tx1"/>
        </a:solidFill>
        <a:latin typeface="+mn-lt"/>
        <a:ea typeface="+mn-ea"/>
        <a:cs typeface="+mn-cs"/>
      </a:defRPr>
    </a:lvl4pPr>
    <a:lvl5pPr marL="2161099" algn="l" defTabSz="1080550" rtl="0" eaLnBrk="1" latinLnBrk="0" hangingPunct="1">
      <a:defRPr sz="1467" kern="1200">
        <a:solidFill>
          <a:schemeClr val="tx1"/>
        </a:solidFill>
        <a:latin typeface="+mn-lt"/>
        <a:ea typeface="+mn-ea"/>
        <a:cs typeface="+mn-cs"/>
      </a:defRPr>
    </a:lvl5pPr>
    <a:lvl6pPr marL="2701375" algn="l" defTabSz="1080550" rtl="0" eaLnBrk="1" latinLnBrk="0" hangingPunct="1">
      <a:defRPr sz="1467" kern="1200">
        <a:solidFill>
          <a:schemeClr val="tx1"/>
        </a:solidFill>
        <a:latin typeface="+mn-lt"/>
        <a:ea typeface="+mn-ea"/>
        <a:cs typeface="+mn-cs"/>
      </a:defRPr>
    </a:lvl6pPr>
    <a:lvl7pPr marL="3241650" algn="l" defTabSz="1080550" rtl="0" eaLnBrk="1" latinLnBrk="0" hangingPunct="1">
      <a:defRPr sz="1467" kern="1200">
        <a:solidFill>
          <a:schemeClr val="tx1"/>
        </a:solidFill>
        <a:latin typeface="+mn-lt"/>
        <a:ea typeface="+mn-ea"/>
        <a:cs typeface="+mn-cs"/>
      </a:defRPr>
    </a:lvl7pPr>
    <a:lvl8pPr marL="3781925" algn="l" defTabSz="1080550" rtl="0" eaLnBrk="1" latinLnBrk="0" hangingPunct="1">
      <a:defRPr sz="1467" kern="1200">
        <a:solidFill>
          <a:schemeClr val="tx1"/>
        </a:solidFill>
        <a:latin typeface="+mn-lt"/>
        <a:ea typeface="+mn-ea"/>
        <a:cs typeface="+mn-cs"/>
      </a:defRPr>
    </a:lvl8pPr>
    <a:lvl9pPr marL="4322200" algn="l" defTabSz="1080550" rtl="0" eaLnBrk="1" latinLnBrk="0" hangingPunct="1">
      <a:defRPr sz="146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8079720"/>
              </p:ext>
            </p:extLst>
          </p:nvPr>
        </p:nvGraphicFramePr>
        <p:xfrm>
          <a:off x="2117" y="2121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368" name="think-cell Slide" r:id="rId5" imgW="216" imgH="216" progId="TCLayout.ActiveDocument.1">
                  <p:embed/>
                </p:oleObj>
              </mc:Choice>
              <mc:Fallback>
                <p:oleObj name="think-cell Slide" r:id="rId5" imgW="216" imgH="216" progId="TCLayout.ActiveDocument.1">
                  <p:embed/>
                  <p:pic>
                    <p:nvPicPr>
                      <p:cNvPr id="0" name="Picture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" y="2121"/>
                        <a:ext cx="2116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38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gray">
          <a:xfrm>
            <a:off x="0" y="5060956"/>
            <a:ext cx="12192000" cy="1800225"/>
          </a:xfrm>
          <a:prstGeom prst="rect">
            <a:avLst/>
          </a:prstGeom>
          <a:solidFill>
            <a:srgbClr val="177B57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8057" tIns="54029" rIns="108057" bIns="54029" anchor="ctr"/>
          <a:lstStyle/>
          <a:p>
            <a:endParaRPr lang="en-US" sz="2133" noProof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9ADB0A-0B66-4CB2-B840-465651EE684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706" y="122044"/>
            <a:ext cx="672353" cy="7593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2188268"/>
              </p:ext>
            </p:extLst>
          </p:nvPr>
        </p:nvGraphicFramePr>
        <p:xfrm>
          <a:off x="2117" y="1907"/>
          <a:ext cx="2116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50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Picture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" y="1907"/>
                        <a:ext cx="2116" cy="19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z="28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62707" y="1508760"/>
            <a:ext cx="11074088" cy="4590288"/>
          </a:xfrm>
        </p:spPr>
        <p:txBody>
          <a:bodyPr lIns="0" tIns="0" rIns="0" bIns="0">
            <a:normAutofit/>
          </a:bodyPr>
          <a:lstStyle>
            <a:lvl1pPr>
              <a:spcBef>
                <a:spcPts val="453"/>
              </a:spcBef>
              <a:defRPr sz="1800"/>
            </a:lvl1pPr>
            <a:lvl2pPr marL="540274" indent="-272265">
              <a:spcBef>
                <a:spcPts val="453"/>
              </a:spcBef>
              <a:defRPr sz="1800"/>
            </a:lvl2pPr>
            <a:lvl3pPr marL="1080550" indent="-272265">
              <a:spcBef>
                <a:spcPts val="453"/>
              </a:spcBef>
              <a:defRPr sz="1800"/>
            </a:lvl3pPr>
            <a:lvl4pPr marL="1625079" indent="-276518">
              <a:spcBef>
                <a:spcPts val="453"/>
              </a:spcBef>
              <a:defRPr sz="1800"/>
            </a:lvl4pPr>
            <a:lvl5pPr marL="2433364" indent="-272265">
              <a:spcBef>
                <a:spcPts val="453"/>
              </a:spcBef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12283933"/>
              </p:ext>
            </p:extLst>
          </p:nvPr>
        </p:nvGraphicFramePr>
        <p:xfrm>
          <a:off x="2117" y="2121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99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0" name="Picture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" y="2121"/>
                        <a:ext cx="2116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36913234"/>
              </p:ext>
            </p:extLst>
          </p:nvPr>
        </p:nvGraphicFramePr>
        <p:xfrm>
          <a:off x="1953" y="1594"/>
          <a:ext cx="1953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392"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3" y="1594"/>
                        <a:ext cx="1953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B57"/>
          </a:solidFill>
          <a:ln w="9525">
            <a:solidFill>
              <a:srgbClr val="177B5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57" tIns="106356" rIns="108057" bIns="106356" rtlCol="0" anchor="ctr" anchorCtr="0"/>
          <a:lstStyle/>
          <a:p>
            <a:pPr algn="ctr"/>
            <a:endParaRPr lang="en-US" sz="16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6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ltGray">
          <a:xfrm>
            <a:off x="2516558" y="1738316"/>
            <a:ext cx="7158892" cy="294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707547766"/>
              </p:ext>
            </p:extLst>
          </p:nvPr>
        </p:nvGraphicFramePr>
        <p:xfrm>
          <a:off x="1953" y="1594"/>
          <a:ext cx="1953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38" name="think-cell Slide" r:id="rId11" imgW="360" imgH="360" progId="TCLayout.ActiveDocument.1">
                  <p:embed/>
                </p:oleObj>
              </mc:Choice>
              <mc:Fallback>
                <p:oleObj name="think-cell Slide" r:id="rId11" imgW="360" imgH="360" progId="TCLayout.ActiveDocument.1">
                  <p:embed/>
                  <p:pic>
                    <p:nvPicPr>
                      <p:cNvPr id="0" name="Picture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3" y="1594"/>
                        <a:ext cx="1953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2708" y="162000"/>
            <a:ext cx="11068061" cy="831600"/>
          </a:xfrm>
          <a:prstGeom prst="rect">
            <a:avLst/>
          </a:prstGeom>
        </p:spPr>
        <p:txBody>
          <a:bodyPr vert="horz" lIns="0" tIns="40522" rIns="0" bIns="40522" rtlCol="0" anchor="ctr" anchorCtr="0">
            <a:noAutofit/>
          </a:bodyPr>
          <a:lstStyle/>
          <a:p>
            <a:r>
              <a:rPr lang="zh-CN" altLang="en-US" noProof="0" dirty="0"/>
              <a:t>单击此处编辑母版标题样式</a:t>
            </a:r>
            <a:endParaRPr lang="en-US" noProof="0" dirty="0"/>
          </a:p>
        </p:txBody>
      </p:sp>
      <p:sp>
        <p:nvSpPr>
          <p:cNvPr id="8" name="Line 115"/>
          <p:cNvSpPr>
            <a:spLocks noChangeShapeType="1"/>
          </p:cNvSpPr>
          <p:nvPr/>
        </p:nvSpPr>
        <p:spPr bwMode="auto">
          <a:xfrm flipH="1">
            <a:off x="0" y="1003300"/>
            <a:ext cx="121920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>
            <a:outerShdw dist="25400" dir="5400000" algn="ctr" rotWithShape="0">
              <a:schemeClr val="folHlink"/>
            </a:outerShdw>
          </a:effectLst>
        </p:spPr>
        <p:txBody>
          <a:bodyPr lIns="108057" tIns="54029" rIns="108057" bIns="54029"/>
          <a:lstStyle/>
          <a:p>
            <a:endParaRPr lang="en-US" sz="2133" noProof="0" dirty="0"/>
          </a:p>
        </p:txBody>
      </p:sp>
      <p:sp>
        <p:nvSpPr>
          <p:cNvPr id="10" name="TextBox 9"/>
          <p:cNvSpPr txBox="1"/>
          <p:nvPr/>
        </p:nvSpPr>
        <p:spPr>
          <a:xfrm>
            <a:off x="11395940" y="6661020"/>
            <a:ext cx="234461" cy="127000"/>
          </a:xfrm>
          <a:prstGeom prst="rect">
            <a:avLst/>
          </a:prstGeom>
          <a:noFill/>
          <a:ln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r" defTabSz="10805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53E389-1311-4796-9190-1F74A8EADEA2}" type="slidenum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10805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sz="1067" dirty="0">
              <a:latin typeface="Arial"/>
            </a:endParaRPr>
          </a:p>
        </p:txBody>
      </p:sp>
      <p:sp>
        <p:nvSpPr>
          <p:cNvPr id="11" name="Rectangle 2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5669945" y="6690180"/>
            <a:ext cx="3824766" cy="123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indent="0" algn="ctr" defTabSz="10805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kern="1200" noProof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Confidential – do not redistribute</a:t>
            </a:r>
            <a:r>
              <a:rPr lang="en-US" sz="800" b="1" kern="1200" baseline="0" noProof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 without written permission from Cloud To Go</a:t>
            </a:r>
            <a:endParaRPr lang="en-US" sz="800" b="1" noProof="0" dirty="0">
              <a:solidFill>
                <a:schemeClr val="bg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562708" y="1508760"/>
            <a:ext cx="11074088" cy="45902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9" name="Rectangle 2"/>
          <p:cNvSpPr>
            <a:spLocks noChangeArrowheads="1"/>
          </p:cNvSpPr>
          <p:nvPr userDrawn="1">
            <p:custDataLst>
              <p:tags r:id="rId10"/>
            </p:custDataLst>
          </p:nvPr>
        </p:nvSpPr>
        <p:spPr bwMode="gray">
          <a:xfrm>
            <a:off x="1728896" y="6690180"/>
            <a:ext cx="1492396" cy="123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indent="0" algn="ctr" defTabSz="108055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noProof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Copyright © 2020</a:t>
            </a:r>
            <a:r>
              <a:rPr lang="en-US" sz="800" b="1" baseline="0" noProof="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Cloud To Go</a:t>
            </a:r>
            <a:endParaRPr lang="en-US" sz="800" b="1" noProof="0" dirty="0">
              <a:solidFill>
                <a:schemeClr val="bg2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880A4E-BE0D-4BA2-AB0B-CE589DF2BC9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5" y="6420269"/>
            <a:ext cx="347994" cy="39302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4" r:id="rId3"/>
    <p:sldLayoutId id="2147483655" r:id="rId4"/>
    <p:sldLayoutId id="2147483660" r:id="rId5"/>
  </p:sldLayoutIdLst>
  <p:hf hdr="0" ftr="0" dt="0"/>
  <p:txStyles>
    <p:titleStyle>
      <a:lvl1pPr algn="l" defTabSz="1080550" rtl="0" eaLnBrk="1" latinLnBrk="0" hangingPunct="1"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080550" rtl="0" eaLnBrk="1" latinLnBrk="0" hangingPunct="1">
        <a:spcBef>
          <a:spcPts val="453"/>
        </a:spcBef>
        <a:buFontTx/>
        <a:buNone/>
        <a:defRPr sz="1867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40274" indent="-270137" algn="l" defTabSz="1080550" rtl="0" eaLnBrk="1" latinLnBrk="0" hangingPunct="1">
        <a:spcBef>
          <a:spcPts val="453"/>
        </a:spcBef>
        <a:buClr>
          <a:schemeClr val="tx2"/>
        </a:buClr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1080550" indent="-270137" algn="l" defTabSz="1080550" rtl="0" eaLnBrk="1" latinLnBrk="0" hangingPunct="1">
        <a:spcBef>
          <a:spcPts val="453"/>
        </a:spcBef>
        <a:buClr>
          <a:schemeClr val="tx2"/>
        </a:buClr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626454" indent="-275765" algn="l" defTabSz="1080550" rtl="0" eaLnBrk="1" latinLnBrk="0" hangingPunct="1">
        <a:spcBef>
          <a:spcPts val="453"/>
        </a:spcBef>
        <a:buClr>
          <a:schemeClr val="tx2"/>
        </a:buClr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433114" indent="-272015" algn="l" defTabSz="1080550" rtl="0" eaLnBrk="1" latinLnBrk="0" hangingPunct="1">
        <a:spcBef>
          <a:spcPts val="453"/>
        </a:spcBef>
        <a:buClr>
          <a:schemeClr val="tx2"/>
        </a:buClr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971512" indent="-270137" algn="l" defTabSz="108055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1787" indent="-270137" algn="l" defTabSz="108055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52063" indent="-270137" algn="l" defTabSz="108055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592337" indent="-270137" algn="l" defTabSz="108055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055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0274" algn="l" defTabSz="108055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0550" algn="l" defTabSz="108055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20825" algn="l" defTabSz="108055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61099" algn="l" defTabSz="108055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01375" algn="l" defTabSz="108055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41650" algn="l" defTabSz="108055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781925" algn="l" defTabSz="108055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22200" algn="l" defTabSz="1080550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537D549-1D5B-4BDD-AD6F-98E2614A52A1}"/>
              </a:ext>
            </a:extLst>
          </p:cNvPr>
          <p:cNvSpPr txBox="1"/>
          <p:nvPr/>
        </p:nvSpPr>
        <p:spPr>
          <a:xfrm>
            <a:off x="4197709" y="2248259"/>
            <a:ext cx="3775393" cy="612645"/>
          </a:xfrm>
          <a:prstGeom prst="rect">
            <a:avLst/>
          </a:prstGeom>
          <a:noFill/>
        </p:spPr>
        <p:txBody>
          <a:bodyPr wrap="none" tIns="90000" bIns="90000" rtlCol="0" anchor="t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区块链在</a:t>
            </a:r>
            <a:r>
              <a:rPr lang="en-US" altLang="zh-CN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K8s </a:t>
            </a:r>
            <a:r>
              <a:rPr lang="zh-CN" altLang="en-US" sz="2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上的应用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BBE73-1CAF-4127-B4BD-1E218A0DE061}"/>
              </a:ext>
            </a:extLst>
          </p:cNvPr>
          <p:cNvSpPr txBox="1"/>
          <p:nvPr/>
        </p:nvSpPr>
        <p:spPr>
          <a:xfrm>
            <a:off x="4149899" y="5669422"/>
            <a:ext cx="3875075" cy="551088"/>
          </a:xfrm>
          <a:prstGeom prst="rect">
            <a:avLst/>
          </a:prstGeom>
          <a:ln w="12700">
            <a:miter lim="400000"/>
          </a:ln>
        </p:spPr>
        <p:txBody>
          <a:bodyPr wrap="none" lIns="89999" tIns="89999" rIns="89999" bIns="89999">
            <a:spAutoFit/>
          </a:bodyPr>
          <a:lstStyle>
            <a:lvl1pPr algn="ctr">
              <a:defRPr sz="3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sz="2400" b="0" dirty="0"/>
              <a:t>深圳行云创新科技有限公司</a:t>
            </a:r>
          </a:p>
        </p:txBody>
      </p:sp>
    </p:spTree>
    <p:extLst>
      <p:ext uri="{BB962C8B-B14F-4D97-AF65-F5344CB8AC3E}">
        <p14:creationId xmlns:p14="http://schemas.microsoft.com/office/powerpoint/2010/main" val="2357106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2BC8E-D4E5-48DC-989D-3FF97AD89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506134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2BC8E-D4E5-48DC-989D-3FF97AD89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传统开发集成部署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77288E-A0BE-9049-91C1-58291F810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33" y="1241593"/>
            <a:ext cx="4698460" cy="4773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0AD7E2-9180-F44D-AA0E-4DEB52F38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0206"/>
            <a:ext cx="5818958" cy="489656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2C2AC63-EDC8-6B48-9C55-D9E3FB51524F}"/>
              </a:ext>
            </a:extLst>
          </p:cNvPr>
          <p:cNvSpPr/>
          <p:nvPr/>
        </p:nvSpPr>
        <p:spPr>
          <a:xfrm>
            <a:off x="5255293" y="2821021"/>
            <a:ext cx="1019047" cy="515566"/>
          </a:xfrm>
          <a:prstGeom prst="rightArrow">
            <a:avLst/>
          </a:prstGeom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n-CN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92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2BC8E-D4E5-48DC-989D-3FF97AD89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K8S</a:t>
            </a:r>
            <a:r>
              <a:rPr lang="zh-CN" altLang="en-US" sz="2800" dirty="0"/>
              <a:t>集成部署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45E50-FA92-9145-8C32-6207F2FA7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12" y="1081470"/>
            <a:ext cx="4698381" cy="52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85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2BC8E-D4E5-48DC-989D-3FF97AD89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区块链在</a:t>
            </a:r>
            <a:r>
              <a:rPr lang="en-US" altLang="zh-CN" dirty="0"/>
              <a:t>K8S</a:t>
            </a:r>
            <a:r>
              <a:rPr lang="zh-CN" altLang="en-US" sz="2800" dirty="0"/>
              <a:t>部署的优点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E8C17-43FC-3348-98FE-2A66C76BB14B}"/>
              </a:ext>
            </a:extLst>
          </p:cNvPr>
          <p:cNvSpPr txBox="1"/>
          <p:nvPr/>
        </p:nvSpPr>
        <p:spPr>
          <a:xfrm>
            <a:off x="562708" y="1226634"/>
            <a:ext cx="11324492" cy="1782196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rial" pitchFamily="34" charset="0"/>
              </a:rPr>
              <a:t>快速集成</a:t>
            </a:r>
            <a:endParaRPr lang="en-US" altLang="zh-CN" sz="1800" dirty="0">
              <a:solidFill>
                <a:srgbClr val="000000"/>
              </a:solidFill>
              <a:latin typeface="FangSong" panose="02010609060101010101" pitchFamily="49" charset="-122"/>
              <a:ea typeface="FangSong" panose="02010609060101010101" pitchFamily="49" charset="-122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rial" pitchFamily="34" charset="0"/>
              </a:rPr>
              <a:t>快速扩容</a:t>
            </a:r>
            <a:endParaRPr lang="en-US" altLang="zh-CN" sz="1800" dirty="0">
              <a:solidFill>
                <a:srgbClr val="000000"/>
              </a:solidFill>
              <a:latin typeface="FangSong" panose="02010609060101010101" pitchFamily="49" charset="-122"/>
              <a:ea typeface="FangSong" panose="02010609060101010101" pitchFamily="49" charset="-122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rial" pitchFamily="34" charset="0"/>
              </a:rPr>
              <a:t>集群搭建成本低</a:t>
            </a:r>
            <a:endParaRPr lang="en-US" altLang="zh-CN" sz="1800" dirty="0">
              <a:solidFill>
                <a:srgbClr val="000000"/>
              </a:solidFill>
              <a:latin typeface="FangSong" panose="02010609060101010101" pitchFamily="49" charset="-122"/>
              <a:ea typeface="FangSong" panose="02010609060101010101" pitchFamily="49" charset="-122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rial" pitchFamily="34" charset="0"/>
              </a:rPr>
              <a:t>便于实施集群监控</a:t>
            </a:r>
            <a:endParaRPr lang="en-US" altLang="zh-CN" sz="1800" dirty="0">
              <a:solidFill>
                <a:srgbClr val="000000"/>
              </a:solidFill>
              <a:latin typeface="FangSong" panose="02010609060101010101" pitchFamily="49" charset="-122"/>
              <a:ea typeface="FangSong" panose="02010609060101010101" pitchFamily="49" charset="-122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000000"/>
              </a:solidFill>
              <a:latin typeface="FangSong" panose="02010609060101010101" pitchFamily="49" charset="-122"/>
              <a:ea typeface="FangSong" panose="02010609060101010101" pitchFamily="49" charset="-122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67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2BC8E-D4E5-48DC-989D-3FF97AD89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Ethereum</a:t>
            </a:r>
            <a:r>
              <a:rPr lang="zh-CN" altLang="en-US" sz="2800" dirty="0"/>
              <a:t> 在</a:t>
            </a:r>
            <a:r>
              <a:rPr lang="en-US" altLang="zh-CN" sz="2800" dirty="0"/>
              <a:t>K8S</a:t>
            </a:r>
            <a:r>
              <a:rPr lang="zh-CN" altLang="en-US" sz="2800" dirty="0"/>
              <a:t> 上部署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950D4B-0138-404B-B8E6-5FD5519C3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405" y="1092946"/>
            <a:ext cx="7794702" cy="52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4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2BC8E-D4E5-48DC-989D-3FF97AD89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Fabric</a:t>
            </a:r>
            <a:r>
              <a:rPr lang="zh-CN" altLang="en-US" sz="2800" dirty="0"/>
              <a:t> 在</a:t>
            </a:r>
            <a:r>
              <a:rPr lang="en-US" altLang="zh-CN" sz="2800" dirty="0"/>
              <a:t>K8S</a:t>
            </a:r>
            <a:r>
              <a:rPr lang="zh-CN" altLang="en-US" sz="2800" dirty="0"/>
              <a:t> 上部署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099EC-194F-AE4F-B67A-93BF7A111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3185"/>
            <a:ext cx="12192000" cy="46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6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47403" y="2545237"/>
            <a:ext cx="3565400" cy="1412864"/>
          </a:xfrm>
          <a:prstGeom prst="rect">
            <a:avLst/>
          </a:prstGeom>
          <a:noFill/>
        </p:spPr>
        <p:txBody>
          <a:bodyPr wrap="none" tIns="90000" bIns="90000" rtlCol="0" anchor="t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谢 谢！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1612" y="5236611"/>
            <a:ext cx="3000693" cy="1012755"/>
          </a:xfrm>
          <a:prstGeom prst="rect">
            <a:avLst/>
          </a:prstGeom>
          <a:noFill/>
        </p:spPr>
        <p:txBody>
          <a:bodyPr wrap="none" tIns="90000" bIns="90000" rtlCol="0" anchor="t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联系我们：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marketing‍@cloudtogo.cn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0755-86955652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709" y="4846320"/>
            <a:ext cx="1785864" cy="17858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508" y="4845269"/>
            <a:ext cx="1782104" cy="178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447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P_IDX" val="4"/>
  <p:tag name="THINKCELLPRESENTATIONDONOTDELETE" val="&lt;?xml version=&quot;1.0&quot; encoding=&quot;UTF-16&quot; standalone=&quot;yes&quot;?&gt;&lt;root reqver=&quot;23045&quot;&gt;&lt;version val=&quot;24177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Y/%#m/%#d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2&quot;&gt;&lt;elem m_fUsage=&quot;1.00000000000000000000E+000&quot;&gt;&lt;m_msothmcolidx val=&quot;0&quot;/&gt;&lt;m_rgb r=&quot;02&quot; g=&quot;6E&quot; b=&quot;4A&quot;/&gt;&lt;m_nBrightness val=&quot;0&quot;/&gt;&lt;/elem&gt;&lt;elem m_fUsage=&quot;9.00000000000000020000E-001&quot;&gt;&lt;m_msothmcolidx val=&quot;0&quot;/&gt;&lt;m_rgb r=&quot;02&quot; g=&quot;75&quot; b=&quot;4A&quot;/&gt;&lt;m_nBrightness val=&quot;0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RAFTSHAPETAG" val="DRAFTSHAPETA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RAFTSHAPETAG" val="DRAFTSHAPETA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vEGksz.vEmxHeRh91uGO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公共">
  <a:themeElements>
    <a:clrScheme name="Standard colors 1">
      <a:dk1>
        <a:srgbClr val="000000"/>
      </a:dk1>
      <a:lt1>
        <a:srgbClr val="FFFFFF"/>
      </a:lt1>
      <a:dk2>
        <a:srgbClr val="177B57"/>
      </a:dk2>
      <a:lt2>
        <a:srgbClr val="808080"/>
      </a:lt2>
      <a:accent1>
        <a:srgbClr val="E2E2E2"/>
      </a:accent1>
      <a:accent2>
        <a:srgbClr val="BCDEC2"/>
      </a:accent2>
      <a:accent3>
        <a:srgbClr val="B2B2B2"/>
      </a:accent3>
      <a:accent4>
        <a:srgbClr val="4D4D4D"/>
      </a:accent4>
      <a:accent5>
        <a:srgbClr val="D2E0E6"/>
      </a:accent5>
      <a:accent6>
        <a:srgbClr val="79A2B3"/>
      </a:accent6>
      <a:hlink>
        <a:srgbClr val="5BAD82"/>
      </a:hlink>
      <a:folHlink>
        <a:srgbClr val="8EC6A1"/>
      </a:folHlink>
    </a:clrScheme>
    <a:fontScheme name="Standard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1"/>
          </a:solidFill>
        </a:ln>
        <a:effectLst/>
      </a:spPr>
      <a:bodyPr tIns="90000" bIns="90000" rtlCol="0" anchor="ctr" anchorCtr="0"/>
      <a:lstStyle>
        <a:defPPr algn="ctr">
          <a:defRPr sz="1400" dirty="0" smtClean="0">
            <a:solidFill>
              <a:srgbClr val="000000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tIns="90000" bIns="90000" rtlCol="0" anchor="t">
        <a:spAutoFit/>
      </a:bodyPr>
      <a:lstStyle>
        <a:defPPr algn="ctr">
          <a:defRPr sz="1400" dirty="0" smtClean="0">
            <a:solidFill>
              <a:srgbClr val="000000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rca:RCAuthoringProperties xmlns:rca="urn:sharePointPublishingRcaProperties">
  <rca:Converter rca:guid="6dfdc5b4-2a28-4a06-b0c6-ad3901e3a807">
    <rca:property rca:type="InheritParentSettings">False</rca:property>
    <rca:property rca:type="SelectedPageLayout">24</rca:property>
    <rca:property rca:type="SelectedPageField">f55c4d88-1f2e-4ad9-aaa8-819af4ee7ee8</rca:property>
    <rca:property rca:type="SelectedStylesField">a932ec3f-94c1-48b1-b6dc-41aaa6eb7e54</rca:property>
    <rca:property rca:type="CreatePageWithSourceDocument">True</rca:property>
    <rca:property rca:type="AllowChangeLocationConfig">True</rca:property>
    <rca:property rca:type="ConfiguredPageLocation">http://it-network.bcg.com/SiteDirectory/Sharepoint_Platform/TeamSites09/FarmDeploy/iptest</rca:property>
    <rca:property rca:type="CreateSynchronously">False</rca:property>
    <rca:property rca:type="AllowChangeProcessingConfig">True</rca:property>
    <rca:property rca:type="ConverterSpecificSettings"/>
  </rca:Converter>
</rca:RCAuthoring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62B2F57513A547879471749A2268C3" ma:contentTypeVersion="1" ma:contentTypeDescription="Create a new document." ma:contentTypeScope="" ma:versionID="187b2ccb4db15664d5e0eaca524ea8a3">
  <xsd:schema xmlns:xsd="http://www.w3.org/2001/XMLSchema" xmlns:p="http://schemas.microsoft.com/office/2006/metadata/properties" targetNamespace="http://schemas.microsoft.com/office/2006/metadata/properties" ma:root="true" ma:fieldsID="876b2bb4dfc2b028f5344ecdeae42f3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7BF56AB9-1D7B-4EEB-B7B0-A85AED613A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D2F14E-91D0-46BE-AF0B-03FA64177EC7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B87F45E-89F2-4F93-BA38-4E759A2983DE}">
  <ds:schemaRefs>
    <ds:schemaRef ds:uri="urn:sharePointPublishingRcaProperties"/>
  </ds:schemaRefs>
</ds:datastoreItem>
</file>

<file path=customXml/itemProps4.xml><?xml version="1.0" encoding="utf-8"?>
<ds:datastoreItem xmlns:ds="http://schemas.openxmlformats.org/officeDocument/2006/customXml" ds:itemID="{ABDB0175-C2BA-4739-B241-D8A48BED43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BP</Template>
  <TotalTime>32939</TotalTime>
  <Words>57</Words>
  <Application>Microsoft Macintosh PowerPoint</Application>
  <PresentationFormat>Widescreen</PresentationFormat>
  <Paragraphs>16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FangSong</vt:lpstr>
      <vt:lpstr>微软雅黑</vt:lpstr>
      <vt:lpstr>Arial</vt:lpstr>
      <vt:lpstr>Calibri</vt:lpstr>
      <vt:lpstr>公共</vt:lpstr>
      <vt:lpstr>think-cell Slide</vt:lpstr>
      <vt:lpstr>PowerPoint Presentation</vt:lpstr>
      <vt:lpstr>目录</vt:lpstr>
      <vt:lpstr>传统开发集成部署</vt:lpstr>
      <vt:lpstr>K8S集成部署</vt:lpstr>
      <vt:lpstr>区块链在K8S部署的优点</vt:lpstr>
      <vt:lpstr>Ethereum 在K8S 上部署</vt:lpstr>
      <vt:lpstr>Fabric 在K8S 上部署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0</dc:title>
  <dc:creator>Dell</dc:creator>
  <cp:lastModifiedBy>Alvin wang</cp:lastModifiedBy>
  <cp:revision>1888</cp:revision>
  <dcterms:created xsi:type="dcterms:W3CDTF">2015-11-23T07:38:28Z</dcterms:created>
  <dcterms:modified xsi:type="dcterms:W3CDTF">2021-12-22T14:56:59Z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20100310</vt:lpwstr>
  </property>
  <property fmtid="{D5CDD505-2E9C-101B-9397-08002B2CF9AE}" pid="3" name="Format Name">
    <vt:lpwstr>BCG Format</vt:lpwstr>
  </property>
  <property fmtid="{D5CDD505-2E9C-101B-9397-08002B2CF9AE}" pid="4" name="Template Name">
    <vt:lpwstr>A4</vt:lpwstr>
  </property>
  <property fmtid="{D5CDD505-2E9C-101B-9397-08002B2CF9AE}" pid="5" name="_NewReviewCycle">
    <vt:lpwstr/>
  </property>
  <property fmtid="{D5CDD505-2E9C-101B-9397-08002B2CF9AE}" pid="6" name="_new_ms_pID_72543">
    <vt:lpwstr>(3)2wwNRK9fzKVcBFXegjJzXkTacrt2ydC0LZtNliowbNQo5SvJPFYBSqR4T9vFKi9NcQDDUFaE
zA53ynD5kyF+8UXz+VJ+DJv5fuxGPZ1etQW2fBEvlTcyQ35nqQPDjaKFEO1ImdeFVaC41e8Z
hlch734qaYQPmX8FErNPqHyUQbRSQEcFfCuG7ubo1lJFd/V1hLDYrvnw74hjG67s9CmyR81o
zPBr3sFR1qS25EXd69</vt:lpwstr>
  </property>
  <property fmtid="{D5CDD505-2E9C-101B-9397-08002B2CF9AE}" pid="7" name="_new_ms_pID_725431">
    <vt:lpwstr>GFDngTFE1DbDSnsN4vPKW0DZd0twJQynfhGn7I0keK0wB2xsByTxqv
nZmwz5mVmFvOmPLyL/ZMUZMhOUkM9X2WH8t2LrSG1HYWjDQGkX2VHKqri3DAwDyMU5kYxfK2
foQvLavnh8YFyaCLbkOpvza+j2fRLQbdEEzZkvHdNXhxlp+7SQkeBdBlf3GBdIis22YZhAv4
dzTg2oxaOJafWH2OPSGpd0Hcfw/D8ApLmbW+</vt:lpwstr>
  </property>
  <property fmtid="{D5CDD505-2E9C-101B-9397-08002B2CF9AE}" pid="8" name="_new_ms_pID_725432">
    <vt:lpwstr>t8evuDCqxR/AG/JjMmxJ6P7jNZiABycMIiJ/
oZHIqtJ1ld161eoojQMMF+xWr5XSqxNLJ5KHNAbm7gFbieRNAiMCamjYFroIq/HTrCJ7CwKC
</vt:lpwstr>
  </property>
  <property fmtid="{D5CDD505-2E9C-101B-9397-08002B2CF9AE}" pid="9" name="sflag">
    <vt:lpwstr>1448428356</vt:lpwstr>
  </property>
</Properties>
</file>